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78" r:id="rId5"/>
    <p:sldId id="279" r:id="rId6"/>
    <p:sldId id="282" r:id="rId7"/>
    <p:sldId id="280" r:id="rId8"/>
    <p:sldId id="286" r:id="rId9"/>
    <p:sldId id="263" r:id="rId10"/>
    <p:sldId id="284" r:id="rId11"/>
    <p:sldId id="261" r:id="rId12"/>
    <p:sldId id="258" r:id="rId13"/>
    <p:sldId id="264" r:id="rId14"/>
    <p:sldId id="265" r:id="rId15"/>
    <p:sldId id="266" r:id="rId16"/>
    <p:sldId id="287" r:id="rId17"/>
    <p:sldId id="267" r:id="rId18"/>
    <p:sldId id="268" r:id="rId19"/>
    <p:sldId id="269" r:id="rId20"/>
    <p:sldId id="270" r:id="rId21"/>
    <p:sldId id="272" r:id="rId22"/>
    <p:sldId id="288" r:id="rId23"/>
    <p:sldId id="274" r:id="rId24"/>
    <p:sldId id="271" r:id="rId25"/>
    <p:sldId id="273" r:id="rId26"/>
    <p:sldId id="275" r:id="rId27"/>
    <p:sldId id="276" r:id="rId28"/>
    <p:sldId id="277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361A-C2CC-4A5D-936F-3AB03F4AB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2B07E-24F5-4378-B935-5B07077A3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74A8B-6422-4584-983D-4EA63A3D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FC604-42E7-454A-B186-91A423823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A07C4-84B1-46C5-9C44-4CB052E6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98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128F-9913-477D-B1F5-EE8CDF09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AADAB-3A6D-4B57-AC41-55760B49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945E6-44E8-4E22-8B99-0300319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C88B-0E4F-4471-948D-5EE6DEDB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E5613-435A-4465-B0D6-013539C6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231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1434C-F806-49EA-B36D-001EE601E3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3EECF-98C4-44B7-86BE-2CB77A768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98F6-CCFF-4DE8-A0CF-F24E5793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E6EC7-72C9-4D7C-92D6-B819F431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E6D0B-1447-4B1B-86B1-A80395851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82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4704-FEC4-4C4A-876A-53397FC8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25C95-DA50-4BE8-8E16-E46D49199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4C41-F21C-464E-83DF-D86CA8FD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A428F-85EB-488D-8398-728E8400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E9A1C-A9E6-4B3B-81C7-C24392C4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51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BFC0-0992-4C30-B290-3F48A091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C6165-E876-4EF6-A8BB-119BC1625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93612-88DB-45F2-AA06-2E4025D2D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B8489-1E1F-45B6-80CB-02EB92A0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D2CF-9149-40E4-81D7-2B5A1B00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89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F41F-ADA1-42D1-AD65-849F89A6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0B721-F541-452A-B625-87F062CA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138D4-4A4A-42F7-A198-F187B6362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F4A59-8836-4C68-ACC1-5088D78FF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9BFC2-EBC3-4894-80E9-D988B5A6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EC33B-9885-4DB3-9E96-2BBB47FB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61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7D61-6833-465D-9B4B-29DC18C3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12286-90B0-497B-89E4-00C7519F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834F3-DF5E-4FA4-A1CE-77BA612A8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978D1F-445D-4F30-823D-33A6BBC6D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281E9-0128-4DD1-BBD9-797160DF6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6FC21-1D60-4676-ACE0-1651B3A2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84B59-C077-4F9A-B9AD-79C9323B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0CC8DB-EACE-43C5-8EE6-7E34E0E0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96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FC86-1123-4195-8FBF-6AA92798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B6914-B5B0-4CD7-B274-FBC351F5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8B26D-BB44-455F-9BA4-31E43865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61B5E-C13E-4F11-A270-A99CCDA8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14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82D36-6960-4E4B-93E1-FE463F61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75B1D-FEDC-4DDA-9A36-BEA5F8A4C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B110E-620E-433A-9E1E-F73D430D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11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A8F7-C05A-41BC-A598-5018E42E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D426-B80B-4571-A950-16B6B8AA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C0B32-018B-40CD-83E1-FE30FC15C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C662F-F5D3-425E-BB9B-DD4D860E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5E36-4BA9-4179-A38C-83950D25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FA26F-2ED1-4C99-B486-1E035B48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73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5E28-71E6-41EB-B446-E555E6E1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86FFC-FDFD-42C5-A303-B7FD2477A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4DE28-E490-4E79-A835-F95DA4550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6BF37-502E-44E1-AD47-8B29636B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91356-A3AA-43B1-8E37-0890F5BA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CDC0F-7EB9-45CA-94DE-EC2A37A1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24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33F39-D5F8-45B1-BD60-0DC11EF6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A0CF6-A6B7-4EDF-90E6-C5B4B35C5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43EF0-8E54-470F-AF18-48439E9DC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505F9-DCA7-493F-87CF-2CCD6135189C}" type="datetimeFigureOut">
              <a:rPr lang="ru-RU" smtClean="0"/>
              <a:t>06.12.2020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328FD-DE31-4D6B-99F4-E5D128884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CC435-2C5A-4687-8E49-A2A8D3850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5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openaccess.thecvf.com/content_cvpr_2018/papers/Yang_DenseASPP_for_Semantic_CVPR_2018_paper.pdf" TargetMode="External"/><Relationship Id="rId13" Type="http://schemas.openxmlformats.org/officeDocument/2006/relationships/hyperlink" Target="https://arxiv.org/pdf/1809.00916" TargetMode="External"/><Relationship Id="rId18" Type="http://schemas.openxmlformats.org/officeDocument/2006/relationships/hyperlink" Target="https://arxiv.org/abs/1903.11816" TargetMode="External"/><Relationship Id="rId3" Type="http://schemas.openxmlformats.org/officeDocument/2006/relationships/hyperlink" Target="https://arxiv.org/pdf/1606.02147" TargetMode="External"/><Relationship Id="rId21" Type="http://schemas.openxmlformats.org/officeDocument/2006/relationships/hyperlink" Target="https://github.com/Tramac/Lightweight-Segmentation" TargetMode="External"/><Relationship Id="rId7" Type="http://schemas.openxmlformats.org/officeDocument/2006/relationships/hyperlink" Target="https://arxiv.org/pdf/1802.02611" TargetMode="External"/><Relationship Id="rId12" Type="http://schemas.openxmlformats.org/officeDocument/2006/relationships/hyperlink" Target="https://arxiv.org/pdf/1809.02983" TargetMode="External"/><Relationship Id="rId17" Type="http://schemas.openxmlformats.org/officeDocument/2006/relationships/hyperlink" Target="https://arxiv.org/abs/1903.02120" TargetMode="External"/><Relationship Id="rId2" Type="http://schemas.openxmlformats.org/officeDocument/2006/relationships/hyperlink" Target="https://arxiv.org/abs/1411.4038" TargetMode="External"/><Relationship Id="rId16" Type="http://schemas.openxmlformats.org/officeDocument/2006/relationships/hyperlink" Target="https://arxiv.org/pdf/1811.11721" TargetMode="External"/><Relationship Id="rId20" Type="http://schemas.openxmlformats.org/officeDocument/2006/relationships/hyperlink" Target="https://github.com/Tramac/Fast-SCNN-pytorch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1706.05587" TargetMode="External"/><Relationship Id="rId11" Type="http://schemas.openxmlformats.org/officeDocument/2006/relationships/hyperlink" Target="https://hszhao.github.io/papers/eccv18_psanet.pdf" TargetMode="External"/><Relationship Id="rId5" Type="http://schemas.openxmlformats.org/officeDocument/2006/relationships/hyperlink" Target="https://arxiv.org/pdf/1704.08545" TargetMode="External"/><Relationship Id="rId15" Type="http://schemas.openxmlformats.org/officeDocument/2006/relationships/hyperlink" Target="https://arxiv.org/abs/1811.11431" TargetMode="External"/><Relationship Id="rId23" Type="http://schemas.openxmlformats.org/officeDocument/2006/relationships/hyperlink" Target="https://github.com/Tramac/awesome-semantic-segmentation-pytorch" TargetMode="External"/><Relationship Id="rId10" Type="http://schemas.openxmlformats.org/officeDocument/2006/relationships/hyperlink" Target="https://arxiv.org/abs/1808.00897" TargetMode="External"/><Relationship Id="rId19" Type="http://schemas.openxmlformats.org/officeDocument/2006/relationships/hyperlink" Target="https://arxiv.org/abs/1905.02423" TargetMode="External"/><Relationship Id="rId4" Type="http://schemas.openxmlformats.org/officeDocument/2006/relationships/hyperlink" Target="https://arxiv.org/pdf/1612.01105" TargetMode="External"/><Relationship Id="rId9" Type="http://schemas.openxmlformats.org/officeDocument/2006/relationships/hyperlink" Target="https://arxiv.org/abs/1803.08904v1" TargetMode="External"/><Relationship Id="rId14" Type="http://schemas.openxmlformats.org/officeDocument/2006/relationships/hyperlink" Target="https://arxiv.org/pdf/1811.08201" TargetMode="External"/><Relationship Id="rId22" Type="http://schemas.openxmlformats.org/officeDocument/2006/relationships/hyperlink" Target="https://arxiv.org/abs/1904.02216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qure.ai/notes/semantic-segmentation-deep-learning-review#fc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6.05587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deeplabv3-atrous-convolution-semantic-segmentation-6d818bfd1d7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deeplabv3-atrous-convolution-semantic-segmentation-6d818bfd1d7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deeplabv3-atrous-convolution-semantic-segmentation-6d818bfd1d7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sota/semantic-segmentation-on-pascal-voc-201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1.00868v3.pdf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xiv.org/pdf/1801.00868v3.pdf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9.07829v1.pdf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deeplabv3-atrous-convolution-semantic-segmentation-6d818bfd1d7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5A12-FA08-4B34-BA13-15F6A13DA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Детектирование объектов с использованием </a:t>
            </a:r>
            <a:r>
              <a:rPr lang="ru-RU" dirty="0" err="1"/>
              <a:t>сверточных</a:t>
            </a:r>
            <a:r>
              <a:rPr lang="ru-RU" dirty="0"/>
              <a:t> нейронных сетей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CE423-CDF8-4ADF-8C79-7772DE7683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Семантическая и </a:t>
            </a:r>
            <a:r>
              <a:rPr lang="ru-RU" dirty="0" err="1"/>
              <a:t>паноптическая</a:t>
            </a:r>
            <a:r>
              <a:rPr lang="ru-RU" dirty="0"/>
              <a:t> сегментация</a:t>
            </a:r>
          </a:p>
        </p:txBody>
      </p:sp>
    </p:spTree>
    <p:extLst>
      <p:ext uri="{BB962C8B-B14F-4D97-AF65-F5344CB8AC3E}">
        <p14:creationId xmlns:p14="http://schemas.microsoft.com/office/powerpoint/2010/main" val="398591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2408-E01B-49A3-AB26-CE710081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 сети</a:t>
            </a:r>
            <a:r>
              <a:rPr lang="en-US" dirty="0"/>
              <a:t>*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C5EB7-813C-42C2-AB71-0C5B19700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7" t="18472" r="6875" b="17083"/>
          <a:stretch/>
        </p:blipFill>
        <p:spPr>
          <a:xfrm>
            <a:off x="0" y="1466848"/>
            <a:ext cx="12192000" cy="4975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C7062B-843E-4EED-918F-E5F9B865E630}"/>
              </a:ext>
            </a:extLst>
          </p:cNvPr>
          <p:cNvSpPr txBox="1"/>
          <p:nvPr/>
        </p:nvSpPr>
        <p:spPr>
          <a:xfrm>
            <a:off x="0" y="6492875"/>
            <a:ext cx="1219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u="none" strike="noStrike" baseline="0" dirty="0">
                <a:latin typeface="URWPalladioL-Bold"/>
              </a:rPr>
              <a:t>*) </a:t>
            </a:r>
            <a:r>
              <a:rPr lang="en-US" sz="1400" i="0" u="none" strike="noStrike" baseline="0" dirty="0" err="1">
                <a:latin typeface="URWPalladioL-Bold"/>
              </a:rPr>
              <a:t>Chih</a:t>
            </a:r>
            <a:r>
              <a:rPr lang="en-US" sz="1400" i="0" u="none" strike="noStrike" baseline="0" dirty="0">
                <a:latin typeface="URWPalladioL-Bold"/>
              </a:rPr>
              <a:t>-Yang Lin, Yi-Cheng Chiu, Hui-</a:t>
            </a:r>
            <a:r>
              <a:rPr lang="en-US" sz="1400" i="0" u="none" strike="noStrike" baseline="0" dirty="0" err="1">
                <a:latin typeface="URWPalladioL-Bold"/>
              </a:rPr>
              <a:t>Fuang</a:t>
            </a:r>
            <a:r>
              <a:rPr lang="en-US" sz="1400" i="0" u="none" strike="noStrike" baseline="0" dirty="0">
                <a:latin typeface="URWPalladioL-Bold"/>
              </a:rPr>
              <a:t> Ng, Timothy K. Shih, </a:t>
            </a:r>
            <a:r>
              <a:rPr lang="en-US" sz="1400" i="0" u="none" strike="noStrike" baseline="0" dirty="0" err="1">
                <a:latin typeface="URWPalladioL-Bold"/>
              </a:rPr>
              <a:t>Kuan</a:t>
            </a:r>
            <a:r>
              <a:rPr lang="en-US" sz="1400" i="0" u="none" strike="noStrike" baseline="0" dirty="0">
                <a:latin typeface="URWPalladioL-Bold"/>
              </a:rPr>
              <a:t>-Hung Lin, “Global-and-Local Context Network for Semantic Segmentation of Street View Images”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1104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744A-204E-4FA8-8BB4-BAB973B1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«Неполный» список архитектур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61B4A-3C7C-4D12-B60F-2F1416A571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FCN</a:t>
            </a:r>
            <a:endParaRPr lang="en-US" dirty="0"/>
          </a:p>
          <a:p>
            <a:r>
              <a:rPr lang="en-US" dirty="0" err="1">
                <a:hlinkClick r:id="rId3"/>
              </a:rPr>
              <a:t>ENet</a:t>
            </a:r>
            <a:endParaRPr lang="en-US" dirty="0"/>
          </a:p>
          <a:p>
            <a:r>
              <a:rPr lang="en-US" dirty="0" err="1">
                <a:hlinkClick r:id="rId4"/>
              </a:rPr>
              <a:t>PSPNet</a:t>
            </a:r>
            <a:endParaRPr lang="en-US" dirty="0"/>
          </a:p>
          <a:p>
            <a:r>
              <a:rPr lang="en-US" dirty="0" err="1">
                <a:hlinkClick r:id="rId5"/>
              </a:rPr>
              <a:t>ICNet</a:t>
            </a:r>
            <a:endParaRPr lang="en-US" dirty="0"/>
          </a:p>
          <a:p>
            <a:r>
              <a:rPr lang="en-US" dirty="0">
                <a:hlinkClick r:id="rId6"/>
              </a:rPr>
              <a:t>DeepLabv3</a:t>
            </a:r>
            <a:endParaRPr lang="en-US" dirty="0"/>
          </a:p>
          <a:p>
            <a:r>
              <a:rPr lang="en-US" dirty="0">
                <a:hlinkClick r:id="rId7"/>
              </a:rPr>
              <a:t>DeepLabv3+</a:t>
            </a:r>
            <a:endParaRPr lang="en-US" dirty="0"/>
          </a:p>
          <a:p>
            <a:r>
              <a:rPr lang="en-US" dirty="0" err="1">
                <a:hlinkClick r:id="rId8"/>
              </a:rPr>
              <a:t>DenseASPP</a:t>
            </a:r>
            <a:endParaRPr lang="en-US" dirty="0"/>
          </a:p>
          <a:p>
            <a:r>
              <a:rPr lang="en-US" dirty="0" err="1">
                <a:hlinkClick r:id="rId9"/>
              </a:rPr>
              <a:t>EncNet</a:t>
            </a:r>
            <a:endParaRPr lang="en-US" dirty="0"/>
          </a:p>
          <a:p>
            <a:r>
              <a:rPr lang="en-US" dirty="0" err="1">
                <a:hlinkClick r:id="rId10"/>
              </a:rPr>
              <a:t>BiSeNet</a:t>
            </a:r>
            <a:endParaRPr lang="en-US" dirty="0"/>
          </a:p>
          <a:p>
            <a:r>
              <a:rPr lang="en-US" dirty="0" err="1">
                <a:hlinkClick r:id="rId11"/>
              </a:rPr>
              <a:t>PSANet</a:t>
            </a:r>
            <a:endParaRPr lang="en-US" dirty="0"/>
          </a:p>
          <a:p>
            <a:r>
              <a:rPr lang="en-US" dirty="0" err="1">
                <a:hlinkClick r:id="rId12"/>
              </a:rPr>
              <a:t>DANet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B1B10-1D47-494C-BEF3-AD243D2251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hlinkClick r:id="rId13"/>
              </a:rPr>
              <a:t>OCNet</a:t>
            </a:r>
            <a:endParaRPr lang="en-US" dirty="0"/>
          </a:p>
          <a:p>
            <a:r>
              <a:rPr lang="en-US" dirty="0" err="1">
                <a:hlinkClick r:id="rId14"/>
              </a:rPr>
              <a:t>CGNet</a:t>
            </a:r>
            <a:endParaRPr lang="en-US" dirty="0"/>
          </a:p>
          <a:p>
            <a:r>
              <a:rPr lang="en-US" dirty="0">
                <a:hlinkClick r:id="rId15"/>
              </a:rPr>
              <a:t>ESPNetv2</a:t>
            </a:r>
            <a:endParaRPr lang="en-US" dirty="0"/>
          </a:p>
          <a:p>
            <a:r>
              <a:rPr lang="en-US" dirty="0" err="1">
                <a:hlinkClick r:id="rId16"/>
              </a:rPr>
              <a:t>CCNet</a:t>
            </a:r>
            <a:endParaRPr lang="en-US" dirty="0"/>
          </a:p>
          <a:p>
            <a:r>
              <a:rPr lang="en-US" dirty="0" err="1">
                <a:hlinkClick r:id="rId17"/>
              </a:rPr>
              <a:t>DUNet</a:t>
            </a:r>
            <a:r>
              <a:rPr lang="en-US" dirty="0">
                <a:hlinkClick r:id="rId17"/>
              </a:rPr>
              <a:t>(</a:t>
            </a:r>
            <a:r>
              <a:rPr lang="en-US" dirty="0" err="1">
                <a:hlinkClick r:id="rId17"/>
              </a:rPr>
              <a:t>DUpsampling</a:t>
            </a:r>
            <a:r>
              <a:rPr lang="en-US" dirty="0">
                <a:hlinkClick r:id="rId17"/>
              </a:rPr>
              <a:t>)</a:t>
            </a:r>
            <a:endParaRPr lang="en-US" dirty="0"/>
          </a:p>
          <a:p>
            <a:r>
              <a:rPr lang="en-US" dirty="0" err="1">
                <a:hlinkClick r:id="rId18"/>
              </a:rPr>
              <a:t>FastFCN</a:t>
            </a:r>
            <a:r>
              <a:rPr lang="en-US" dirty="0">
                <a:hlinkClick r:id="rId18"/>
              </a:rPr>
              <a:t>(JPU)</a:t>
            </a:r>
            <a:endParaRPr lang="en-US" dirty="0"/>
          </a:p>
          <a:p>
            <a:r>
              <a:rPr lang="en-US" dirty="0" err="1">
                <a:hlinkClick r:id="rId19"/>
              </a:rPr>
              <a:t>LEDNet</a:t>
            </a:r>
            <a:endParaRPr lang="en-US" dirty="0"/>
          </a:p>
          <a:p>
            <a:r>
              <a:rPr lang="en-US" dirty="0">
                <a:hlinkClick r:id="rId20"/>
              </a:rPr>
              <a:t>Fast-SCNN</a:t>
            </a:r>
            <a:endParaRPr lang="en-US" dirty="0"/>
          </a:p>
          <a:p>
            <a:r>
              <a:rPr lang="en-US" dirty="0" err="1">
                <a:hlinkClick r:id="rId21"/>
              </a:rPr>
              <a:t>LightSeg</a:t>
            </a:r>
            <a:endParaRPr lang="en-US" dirty="0"/>
          </a:p>
          <a:p>
            <a:r>
              <a:rPr lang="en-US" dirty="0" err="1">
                <a:hlinkClick r:id="rId22"/>
              </a:rPr>
              <a:t>DFANet</a:t>
            </a:r>
            <a:endParaRPr lang="en-US" dirty="0"/>
          </a:p>
          <a:p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A8B00-3CA0-4500-B837-BBDFB03FC71E}"/>
              </a:ext>
            </a:extLst>
          </p:cNvPr>
          <p:cNvSpPr/>
          <p:nvPr/>
        </p:nvSpPr>
        <p:spPr>
          <a:xfrm>
            <a:off x="0" y="649287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3"/>
              </a:rPr>
              <a:t>https://github.com/Tramac/awesome-semantic-segmentation-pytorch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240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2B63-9631-40DE-B59F-1BFE05F5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архитектур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841FC00-38B3-4DF5-9479-9436D004AD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1620" y="1690688"/>
            <a:ext cx="9128760" cy="42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65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6D80-4A08-4E96-A0D0-FE436F8F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идей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99CFA-C8A7-417D-9AE9-6F3470843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FCN </a:t>
            </a:r>
            <a:r>
              <a:rPr lang="ru-RU" dirty="0"/>
              <a:t>(2014)</a:t>
            </a:r>
            <a:r>
              <a:rPr lang="en-US" dirty="0"/>
              <a:t>. </a:t>
            </a:r>
            <a:r>
              <a:rPr lang="ru-RU" dirty="0"/>
              <a:t>Одна из первых архитектур для сегментации</a:t>
            </a:r>
          </a:p>
          <a:p>
            <a:pPr lvl="1"/>
            <a:r>
              <a:rPr lang="en-US" dirty="0"/>
              <a:t>Skip </a:t>
            </a:r>
            <a:r>
              <a:rPr lang="ru-RU" dirty="0"/>
              <a:t>связи</a:t>
            </a:r>
          </a:p>
          <a:p>
            <a:pPr lvl="1"/>
            <a:r>
              <a:rPr lang="ru-RU" dirty="0" err="1"/>
              <a:t>Переиспользование</a:t>
            </a:r>
            <a:r>
              <a:rPr lang="ru-RU" dirty="0"/>
              <a:t> пре-тренированной сети для классификации</a:t>
            </a:r>
          </a:p>
          <a:p>
            <a:r>
              <a:rPr lang="en-US" dirty="0" err="1"/>
              <a:t>SegNet</a:t>
            </a:r>
            <a:r>
              <a:rPr lang="en-US" dirty="0"/>
              <a:t> (2015)</a:t>
            </a:r>
            <a:r>
              <a:rPr lang="ru-RU" dirty="0"/>
              <a:t>.</a:t>
            </a:r>
            <a:r>
              <a:rPr lang="en-US" dirty="0"/>
              <a:t> FCN + </a:t>
            </a:r>
          </a:p>
          <a:p>
            <a:pPr lvl="1"/>
            <a:r>
              <a:rPr lang="ru-RU" dirty="0" err="1"/>
              <a:t>переиспользование</a:t>
            </a:r>
            <a:r>
              <a:rPr lang="ru-RU" dirty="0"/>
              <a:t> индексов максимальных элементов на стороне декодера</a:t>
            </a:r>
          </a:p>
          <a:p>
            <a:pPr lvl="1"/>
            <a:r>
              <a:rPr lang="ru-RU" dirty="0"/>
              <a:t>Больше </a:t>
            </a:r>
            <a:r>
              <a:rPr lang="en-US" dirty="0"/>
              <a:t>skip </a:t>
            </a:r>
            <a:r>
              <a:rPr lang="ru-RU" dirty="0"/>
              <a:t>связей</a:t>
            </a:r>
          </a:p>
          <a:p>
            <a:r>
              <a:rPr lang="en-US" dirty="0" err="1"/>
              <a:t>MSCANNet</a:t>
            </a:r>
            <a:endParaRPr lang="ru-RU" dirty="0"/>
          </a:p>
          <a:p>
            <a:pPr lvl="1"/>
            <a:r>
              <a:rPr lang="ru-RU" dirty="0"/>
              <a:t>Отказ от </a:t>
            </a:r>
            <a:r>
              <a:rPr lang="ru-RU" dirty="0" err="1"/>
              <a:t>пулинга</a:t>
            </a:r>
            <a:r>
              <a:rPr lang="ru-RU" dirty="0"/>
              <a:t> в сторону </a:t>
            </a:r>
            <a:r>
              <a:rPr lang="en-US" dirty="0"/>
              <a:t>dilated </a:t>
            </a:r>
            <a:r>
              <a:rPr lang="ru-RU" dirty="0"/>
              <a:t>сверток</a:t>
            </a:r>
          </a:p>
          <a:p>
            <a:pPr lvl="1"/>
            <a:endParaRPr lang="ru-RU" dirty="0"/>
          </a:p>
          <a:p>
            <a:pPr lvl="1"/>
            <a:endParaRPr lang="en-US" dirty="0"/>
          </a:p>
          <a:p>
            <a:endParaRPr lang="ru-RU" dirty="0"/>
          </a:p>
        </p:txBody>
      </p:sp>
      <p:pic>
        <p:nvPicPr>
          <p:cNvPr id="3074" name="Picture 2" descr="Dilated/Atrous Convolutions">
            <a:extLst>
              <a:ext uri="{FF2B5EF4-FFF2-40B4-BE49-F238E27FC236}">
                <a16:creationId xmlns:a16="http://schemas.microsoft.com/office/drawing/2014/main" id="{731B989C-9CE8-4D44-9FBA-038EA36944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25" y="4371975"/>
            <a:ext cx="2473688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48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F5A6-8719-4A17-AB6D-83FDB1F7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идей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158BF-4877-4C2D-9328-80CD6850B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99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DeepLab</a:t>
            </a:r>
            <a:r>
              <a:rPr lang="en-US" dirty="0"/>
              <a:t> (</a:t>
            </a:r>
            <a:r>
              <a:rPr lang="ru-RU" dirty="0"/>
              <a:t>2014, </a:t>
            </a:r>
            <a:r>
              <a:rPr lang="en-US" dirty="0"/>
              <a:t>v1 </a:t>
            </a:r>
            <a:r>
              <a:rPr lang="ru-RU" dirty="0"/>
              <a:t>и 2016, </a:t>
            </a:r>
            <a:r>
              <a:rPr lang="en-US" dirty="0"/>
              <a:t>v2</a:t>
            </a:r>
            <a:r>
              <a:rPr lang="ru-RU" dirty="0"/>
              <a:t>), </a:t>
            </a:r>
            <a:r>
              <a:rPr lang="en-US" dirty="0" err="1"/>
              <a:t>RefineNet</a:t>
            </a:r>
            <a:r>
              <a:rPr lang="en-US" dirty="0"/>
              <a:t> (2016)</a:t>
            </a:r>
            <a:r>
              <a:rPr lang="ru-RU" dirty="0"/>
              <a:t>, </a:t>
            </a:r>
            <a:r>
              <a:rPr lang="en-US" dirty="0" err="1"/>
              <a:t>PSPNet</a:t>
            </a:r>
            <a:r>
              <a:rPr lang="en-US" dirty="0"/>
              <a:t> (2016)</a:t>
            </a:r>
            <a:r>
              <a:rPr lang="ru-RU" dirty="0"/>
              <a:t> и т.д.</a:t>
            </a:r>
          </a:p>
          <a:p>
            <a:pPr lvl="1"/>
            <a:r>
              <a:rPr lang="ru-RU" dirty="0"/>
              <a:t>Использование глобального контекста</a:t>
            </a:r>
            <a:r>
              <a:rPr lang="en-US" dirty="0"/>
              <a:t> </a:t>
            </a:r>
            <a:r>
              <a:rPr lang="ru-RU" dirty="0"/>
              <a:t>и увеличение рецептивного поля</a:t>
            </a:r>
          </a:p>
        </p:txBody>
      </p:sp>
      <p:pic>
        <p:nvPicPr>
          <p:cNvPr id="4098" name="Picture 2" descr="RefineNet Architecture">
            <a:extLst>
              <a:ext uri="{FF2B5EF4-FFF2-40B4-BE49-F238E27FC236}">
                <a16:creationId xmlns:a16="http://schemas.microsoft.com/office/drawing/2014/main" id="{2D9961DC-94C2-467D-9E62-9982B12D3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515"/>
            <a:ext cx="5512777" cy="27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8AA71F-3039-4BF0-A2C8-5C6E7E7FA4A5}"/>
              </a:ext>
            </a:extLst>
          </p:cNvPr>
          <p:cNvSpPr/>
          <p:nvPr/>
        </p:nvSpPr>
        <p:spPr>
          <a:xfrm>
            <a:off x="0" y="649287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http://blog.qure.ai/notes/semantic-segmentation-deep-learning-review#fcn</a:t>
            </a:r>
            <a:endParaRPr lang="ru-RU" dirty="0"/>
          </a:p>
        </p:txBody>
      </p:sp>
      <p:pic>
        <p:nvPicPr>
          <p:cNvPr id="4100" name="Picture 4" descr="PSPNet Architecture">
            <a:extLst>
              <a:ext uri="{FF2B5EF4-FFF2-40B4-BE49-F238E27FC236}">
                <a16:creationId xmlns:a16="http://schemas.microsoft.com/office/drawing/2014/main" id="{40440DE1-2119-4703-B328-E35FF35F5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454" y="4342248"/>
            <a:ext cx="6538546" cy="209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eepLab2 Pipeline">
            <a:extLst>
              <a:ext uri="{FF2B5EF4-FFF2-40B4-BE49-F238E27FC236}">
                <a16:creationId xmlns:a16="http://schemas.microsoft.com/office/drawing/2014/main" id="{5A37AAFD-EC53-423D-A3CD-0CA6DD30D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25" y="2666209"/>
            <a:ext cx="4006362" cy="181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42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D232E-B5A4-4890-9F7C-D4CDC691F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Архитектура </a:t>
            </a:r>
            <a:r>
              <a:rPr lang="en-US" dirty="0" err="1"/>
              <a:t>DeepLab</a:t>
            </a:r>
            <a:r>
              <a:rPr lang="en-US" dirty="0"/>
              <a:t> v3</a:t>
            </a:r>
            <a:r>
              <a:rPr lang="ru-RU" dirty="0"/>
              <a:t>: </a:t>
            </a:r>
            <a:r>
              <a:rPr lang="en-US" dirty="0"/>
              <a:t>Rethinking </a:t>
            </a:r>
            <a:r>
              <a:rPr lang="en-US" dirty="0" err="1"/>
              <a:t>Atrous</a:t>
            </a:r>
            <a:r>
              <a:rPr lang="en-US" dirty="0"/>
              <a:t> Convolution for Semantic Image Segmentation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AB272-4949-4ADD-8326-C7BD9724C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Основные идеи</a:t>
            </a:r>
          </a:p>
          <a:p>
            <a:pPr lvl="1"/>
            <a:r>
              <a:rPr lang="ru-RU" dirty="0"/>
              <a:t>Использование разреженных сверток (</a:t>
            </a:r>
            <a:r>
              <a:rPr lang="en-US" dirty="0" err="1"/>
              <a:t>atrous</a:t>
            </a:r>
            <a:r>
              <a:rPr lang="en-US" dirty="0"/>
              <a:t> convolution)</a:t>
            </a:r>
            <a:endParaRPr lang="ru-RU" dirty="0"/>
          </a:p>
          <a:p>
            <a:pPr lvl="1"/>
            <a:r>
              <a:rPr lang="ru-RU" dirty="0"/>
              <a:t>Пирамидальная обработка </a:t>
            </a:r>
          </a:p>
          <a:p>
            <a:pPr lvl="1"/>
            <a:r>
              <a:rPr lang="ru-RU" dirty="0"/>
              <a:t>Вычислительный блок - </a:t>
            </a:r>
            <a:r>
              <a:rPr lang="en-US" dirty="0" err="1"/>
              <a:t>ResNet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49E240-EC3A-4F33-914B-C99D948C7A5F}"/>
              </a:ext>
            </a:extLst>
          </p:cNvPr>
          <p:cNvSpPr/>
          <p:nvPr/>
        </p:nvSpPr>
        <p:spPr>
          <a:xfrm>
            <a:off x="0" y="6488668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https://arxiv.org/pdf/1706.05587.pdf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103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9920-B310-4E01-AC68-4C43E005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Пирамидальная</a:t>
            </a:r>
            <a:r>
              <a:rPr lang="en-US" dirty="0"/>
              <a:t>/</a:t>
            </a:r>
            <a:r>
              <a:rPr lang="ru-RU" dirty="0"/>
              <a:t>разномасштабная обработка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3452BB-5830-4D1A-BDED-95292E6F6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7688"/>
            <a:ext cx="12192000" cy="322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48CF16-3DB6-4109-A757-7ADB3A142567}"/>
              </a:ext>
            </a:extLst>
          </p:cNvPr>
          <p:cNvSpPr/>
          <p:nvPr/>
        </p:nvSpPr>
        <p:spPr>
          <a:xfrm>
            <a:off x="0" y="646888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https://towardsdatascience.com/review-deeplabv3-atrous-convolution-semantic-segmentation-6d818bfd1d74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114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72A1-7943-46A1-8FDE-8E3C429B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Разреженные свертки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6D1AF-939D-4F9B-AE24-9AEB7B07B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2" t="19723" r="32031" b="24444"/>
          <a:stretch/>
        </p:blipFill>
        <p:spPr>
          <a:xfrm>
            <a:off x="3248024" y="1851359"/>
            <a:ext cx="5495925" cy="46415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BCA777-A615-4D91-B60F-0C0447E6DCB0}"/>
              </a:ext>
            </a:extLst>
          </p:cNvPr>
          <p:cNvSpPr/>
          <p:nvPr/>
        </p:nvSpPr>
        <p:spPr>
          <a:xfrm>
            <a:off x="0" y="646888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https://towardsdatascience.com/review-deeplabv3-atrous-convolution-semantic-segmentation-6d818bfd1d74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9493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9920-B310-4E01-AC68-4C43E005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Пирамидальная обработка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3452BB-5830-4D1A-BDED-95292E6F6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7688"/>
            <a:ext cx="12192000" cy="322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48CF16-3DB6-4109-A757-7ADB3A142567}"/>
              </a:ext>
            </a:extLst>
          </p:cNvPr>
          <p:cNvSpPr/>
          <p:nvPr/>
        </p:nvSpPr>
        <p:spPr>
          <a:xfrm>
            <a:off x="0" y="646888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https://towardsdatascience.com/review-deeplabv3-atrous-convolution-semantic-segmentation-6d818bfd1d74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233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D6A6CF-C8E3-4916-B863-70AE963D3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4" t="9167" r="24140" b="13056"/>
          <a:stretch/>
        </p:blipFill>
        <p:spPr>
          <a:xfrm>
            <a:off x="2147887" y="1251340"/>
            <a:ext cx="7567613" cy="5426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907200-7BC5-4362-B41E-76E30F0D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Эффективность (</a:t>
            </a:r>
            <a:r>
              <a:rPr lang="en-US" dirty="0"/>
              <a:t>Pascal VOC 2012)</a:t>
            </a:r>
            <a:endParaRPr lang="ru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BB3439-E5A0-48A5-AE97-D7B905315BB7}"/>
              </a:ext>
            </a:extLst>
          </p:cNvPr>
          <p:cNvSpPr/>
          <p:nvPr/>
        </p:nvSpPr>
        <p:spPr>
          <a:xfrm>
            <a:off x="-70339" y="6492875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https://paperswithcode.com/sota/semantic-segmentation-on-pascal-voc-2012</a:t>
            </a:r>
            <a:r>
              <a:rPr lang="en-US" dirty="0"/>
              <a:t> (2019-11-11)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29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60A2-1E8C-4931-9B29-4A3D28E6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Семантическая и </a:t>
            </a:r>
            <a:r>
              <a:rPr lang="ru-RU" dirty="0" err="1"/>
              <a:t>паноптическая</a:t>
            </a:r>
            <a:r>
              <a:rPr lang="ru-RU" dirty="0"/>
              <a:t> сегментация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AE039D-0F80-44B6-81A8-F243936B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1838325"/>
            <a:ext cx="6915150" cy="486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238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4580-F08B-4C8A-B133-C0EA6D56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Паноптическая</a:t>
            </a:r>
            <a:r>
              <a:rPr lang="ru-RU" dirty="0"/>
              <a:t> сегментация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1C61E-4D45-4942-A130-DC1ED447DB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Паноптическая сегментация = Семантическая сегментация + Сегментация объектов</a:t>
                </a:r>
              </a:p>
              <a:p>
                <a:r>
                  <a:rPr lang="ru-RU" b="0" dirty="0"/>
                  <a:t>Задача </a:t>
                </a:r>
                <a:r>
                  <a:rPr lang="ru-RU" b="0" dirty="0" err="1"/>
                  <a:t>паноптической</a:t>
                </a:r>
                <a:r>
                  <a:rPr lang="ru-RU" dirty="0"/>
                  <a:t> сегментации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пиксели изображения,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семантическая метка пикселя (класс объекта),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ru-RU" dirty="0"/>
                  <a:t> – номер объекта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1C61E-4D45-4942-A130-DC1ED447D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49ABCDE-7304-4360-A57A-8446B1D0497F}"/>
              </a:ext>
            </a:extLst>
          </p:cNvPr>
          <p:cNvSpPr/>
          <p:nvPr/>
        </p:nvSpPr>
        <p:spPr>
          <a:xfrm>
            <a:off x="0" y="6488668"/>
            <a:ext cx="685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Panoptic Segmentation, 2018 (</a:t>
            </a:r>
            <a:r>
              <a:rPr lang="en-US" dirty="0">
                <a:hlinkClick r:id="rId3"/>
              </a:rPr>
              <a:t>https://arxiv.org/pdf/1801.00868v3.pdf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7604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4580-F08B-4C8A-B133-C0EA6D56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Паноптическая</a:t>
            </a:r>
            <a:r>
              <a:rPr lang="ru-RU" dirty="0"/>
              <a:t> сегментация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1C61E-4D45-4942-A130-DC1ED447DB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Подходы</a:t>
            </a:r>
          </a:p>
          <a:p>
            <a:pPr lvl="1"/>
            <a:r>
              <a:rPr lang="ru-RU" dirty="0"/>
              <a:t>Применить</a:t>
            </a:r>
            <a:r>
              <a:rPr lang="en-US" dirty="0"/>
              <a:t> </a:t>
            </a:r>
            <a:r>
              <a:rPr lang="ru-RU" dirty="0"/>
              <a:t>топовые решения из </a:t>
            </a:r>
            <a:r>
              <a:rPr lang="en-US" dirty="0"/>
              <a:t>instance segmentation </a:t>
            </a:r>
            <a:r>
              <a:rPr lang="ru-RU" dirty="0"/>
              <a:t>и </a:t>
            </a:r>
            <a:r>
              <a:rPr lang="en-US" dirty="0"/>
              <a:t>semantic segmentation </a:t>
            </a:r>
            <a:r>
              <a:rPr lang="ru-RU" dirty="0"/>
              <a:t>и объединить результаты</a:t>
            </a:r>
          </a:p>
          <a:p>
            <a:pPr lvl="1"/>
            <a:r>
              <a:rPr lang="ru-RU" dirty="0"/>
              <a:t>Разработать новые методы под эту задачу</a:t>
            </a:r>
          </a:p>
          <a:p>
            <a:r>
              <a:rPr lang="ru-RU" dirty="0"/>
              <a:t>Критерии</a:t>
            </a:r>
            <a:r>
              <a:rPr lang="en-US" dirty="0"/>
              <a:t>: PQ (panoptic quality)</a:t>
            </a:r>
            <a:endParaRPr lang="ru-R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4EA5747-973C-4A1F-9495-1F2A5905281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29566329"/>
              </p:ext>
            </p:extLst>
          </p:nvPr>
        </p:nvGraphicFramePr>
        <p:xfrm>
          <a:off x="6096000" y="2219264"/>
          <a:ext cx="5181600" cy="3564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51595632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529561943"/>
                    </a:ext>
                  </a:extLst>
                </a:gridCol>
              </a:tblGrid>
              <a:tr h="712812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База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Описание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118431"/>
                  </a:ext>
                </a:extLst>
              </a:tr>
              <a:tr h="712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Cityscapes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5K </a:t>
                      </a:r>
                      <a:r>
                        <a:rPr lang="ru-RU" sz="2400" dirty="0"/>
                        <a:t>изображений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707647"/>
                  </a:ext>
                </a:extLst>
              </a:tr>
              <a:tr h="712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Ade20K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25К изображений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790682"/>
                  </a:ext>
                </a:extLst>
              </a:tr>
              <a:tr h="712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Mapillary</a:t>
                      </a:r>
                      <a:r>
                        <a:rPr lang="en-US" sz="2400" dirty="0"/>
                        <a:t> Vistas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25К изображений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552172"/>
                  </a:ext>
                </a:extLst>
              </a:tr>
              <a:tr h="7128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MS COCO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?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87556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49ABCDE-7304-4360-A57A-8446B1D0497F}"/>
              </a:ext>
            </a:extLst>
          </p:cNvPr>
          <p:cNvSpPr/>
          <p:nvPr/>
        </p:nvSpPr>
        <p:spPr>
          <a:xfrm>
            <a:off x="0" y="6488668"/>
            <a:ext cx="685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Panoptic Segmentation, 2018 (</a:t>
            </a:r>
            <a:r>
              <a:rPr lang="en-US" dirty="0">
                <a:hlinkClick r:id="rId2"/>
              </a:rPr>
              <a:t>https://arxiv.org/pdf/1801.00868v3.pdf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E6262-CB54-4594-84A8-B88EBBC0A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61" t="33846" r="56587" b="54103"/>
          <a:stretch/>
        </p:blipFill>
        <p:spPr>
          <a:xfrm>
            <a:off x="1274885" y="4890693"/>
            <a:ext cx="4602512" cy="96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64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D2FDEC-E851-4715-9F22-76C42528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Текущий лидер: </a:t>
            </a:r>
            <a:r>
              <a:rPr lang="en-US" dirty="0" err="1"/>
              <a:t>DetectorRS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DA570-E5E3-479D-9224-6A78BCBB1BE9}"/>
              </a:ext>
            </a:extLst>
          </p:cNvPr>
          <p:cNvSpPr txBox="1"/>
          <p:nvPr/>
        </p:nvSpPr>
        <p:spPr>
          <a:xfrm>
            <a:off x="0" y="621166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DetectoRS</a:t>
            </a:r>
            <a:r>
              <a:rPr lang="en-US" dirty="0"/>
              <a:t>: Detecting Objects with Recursive Feature Pyramid and Switchable </a:t>
            </a:r>
            <a:r>
              <a:rPr lang="en-US" dirty="0" err="1"/>
              <a:t>Atrous</a:t>
            </a:r>
            <a:r>
              <a:rPr lang="en-US" dirty="0"/>
              <a:t> Convolution, </a:t>
            </a:r>
            <a:r>
              <a:rPr lang="ru-RU" dirty="0"/>
              <a:t>https://arxiv.org/pdf/2006.02334.pdf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0FB7A0-95C4-48D1-BDF8-E5A2F962A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2" t="53846" r="26298" b="26825"/>
          <a:stretch/>
        </p:blipFill>
        <p:spPr>
          <a:xfrm>
            <a:off x="0" y="1890345"/>
            <a:ext cx="12192000" cy="264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85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0196-702C-45E0-A393-AC228369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Паноптическая</a:t>
            </a:r>
            <a:r>
              <a:rPr lang="ru-RU" dirty="0"/>
              <a:t> сегментация: </a:t>
            </a:r>
            <a:r>
              <a:rPr lang="en-US" dirty="0"/>
              <a:t>Simple Baseline</a:t>
            </a:r>
            <a:endParaRPr lang="ru-R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E5B82F-784C-4519-B7A4-97CCE270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Сегментация объектов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ru-RU" dirty="0"/>
              <a:t>Вызов </a:t>
            </a:r>
            <a:r>
              <a:rPr lang="en-US" dirty="0"/>
              <a:t>Mask R-CNN</a:t>
            </a:r>
            <a:r>
              <a:rPr lang="ru-RU" dirty="0"/>
              <a:t> -</a:t>
            </a:r>
            <a:r>
              <a:rPr lang="en-US" dirty="0"/>
              <a:t>&gt; </a:t>
            </a:r>
            <a:r>
              <a:rPr lang="ru-RU" dirty="0"/>
              <a:t>карта объектов (с пересечениями)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NMS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Семантическая сегментация (</a:t>
            </a:r>
            <a:r>
              <a:rPr lang="en-US" dirty="0" err="1"/>
              <a:t>PSPNet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303A6-9FED-4CA2-899C-CC1006801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20139" r="13750" b="23194"/>
          <a:stretch/>
        </p:blipFill>
        <p:spPr>
          <a:xfrm>
            <a:off x="2486025" y="3564380"/>
            <a:ext cx="7915275" cy="33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17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F9F994-6515-41DA-BB46-BEB5F419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 err="1"/>
              <a:t>AdaptIS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B29E034-B8EA-4788-9B8F-88DB18A49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Изначально построена для задачи сегментации объекта, находящегося в координате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endParaRPr lang="ru-RU" dirty="0"/>
              </a:p>
              <a:p>
                <a:r>
                  <a:rPr lang="ru-RU" dirty="0"/>
                  <a:t>Вход</a:t>
                </a:r>
              </a:p>
              <a:p>
                <a:pPr lvl="1"/>
                <a:r>
                  <a:rPr lang="ru-RU" dirty="0"/>
                  <a:t>Изображение</a:t>
                </a:r>
              </a:p>
              <a:p>
                <a:pPr lvl="1"/>
                <a:r>
                  <a:rPr lang="ru-RU" dirty="0"/>
                  <a:t>Координата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Выход</a:t>
                </a:r>
              </a:p>
              <a:p>
                <a:pPr lvl="1"/>
                <a:r>
                  <a:rPr lang="ru-RU" dirty="0"/>
                  <a:t>Бинарная карта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B29E034-B8EA-4788-9B8F-88DB18A49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5F7BF9A-F635-4022-A59E-3A22DB1BE54B}"/>
              </a:ext>
            </a:extLst>
          </p:cNvPr>
          <p:cNvSpPr/>
          <p:nvPr/>
        </p:nvSpPr>
        <p:spPr>
          <a:xfrm>
            <a:off x="0" y="6488668"/>
            <a:ext cx="897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AdaptIS</a:t>
            </a:r>
            <a:r>
              <a:rPr lang="fr-FR" dirty="0"/>
              <a:t>: Adaptive Instance </a:t>
            </a:r>
            <a:r>
              <a:rPr lang="fr-FR" dirty="0" err="1"/>
              <a:t>Selection</a:t>
            </a:r>
            <a:r>
              <a:rPr lang="fr-FR" dirty="0"/>
              <a:t> Network, 2019 (</a:t>
            </a:r>
            <a:r>
              <a:rPr lang="en-US" dirty="0">
                <a:hlinkClick r:id="rId3"/>
              </a:rPr>
              <a:t>https://arxiv.org/pdf/1909.07829v1.pdf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134FD-26E9-42C0-B73E-D5B6B7C5F5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5" t="32692" r="59904" b="25257"/>
          <a:stretch/>
        </p:blipFill>
        <p:spPr>
          <a:xfrm>
            <a:off x="5873261" y="2954215"/>
            <a:ext cx="4448908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54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2182-14C4-463E-8554-0BBFB26D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 err="1"/>
              <a:t>AdaptIS</a:t>
            </a:r>
            <a:r>
              <a:rPr lang="en-US" dirty="0"/>
              <a:t>: </a:t>
            </a:r>
            <a:r>
              <a:rPr lang="ru-RU" dirty="0"/>
              <a:t>сегментация объекта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0D99C-4F7A-4D69-A123-2E7F2223A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5" t="38055" r="52733" b="30139"/>
          <a:stretch/>
        </p:blipFill>
        <p:spPr>
          <a:xfrm>
            <a:off x="2057400" y="1690688"/>
            <a:ext cx="8077200" cy="48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27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509-B264-44D2-91A0-0C795472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 err="1"/>
              <a:t>AdaptIS</a:t>
            </a:r>
            <a:r>
              <a:rPr lang="en-US" dirty="0"/>
              <a:t>: </a:t>
            </a:r>
            <a:r>
              <a:rPr lang="ru-RU" dirty="0" err="1"/>
              <a:t>паноптическая</a:t>
            </a:r>
            <a:r>
              <a:rPr lang="ru-RU" dirty="0"/>
              <a:t> сегментация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EEAD0-408A-4299-A0B4-DF395B236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8" t="41667" r="52332" b="30641"/>
          <a:stretch/>
        </p:blipFill>
        <p:spPr>
          <a:xfrm>
            <a:off x="1543050" y="1690688"/>
            <a:ext cx="9105900" cy="48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81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2EF0A-DCC0-409A-9E47-98C600224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</a:t>
            </a:r>
            <a:r>
              <a:rPr lang="en-US" dirty="0" err="1"/>
              <a:t>AdaptIS</a:t>
            </a:r>
            <a:r>
              <a:rPr lang="en-US" dirty="0"/>
              <a:t>: </a:t>
            </a:r>
            <a:r>
              <a:rPr lang="ru-RU" dirty="0"/>
              <a:t>детали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F3C10-BE69-41F6-8FCA-C9A5AF282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68" t="28750" r="53360" b="26389"/>
          <a:stretch/>
        </p:blipFill>
        <p:spPr>
          <a:xfrm>
            <a:off x="838200" y="1690688"/>
            <a:ext cx="5162550" cy="4543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CA3EEF-B53F-4BFC-AE94-B800751B7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3" t="63333" r="53516" b="27084"/>
          <a:stretch/>
        </p:blipFill>
        <p:spPr>
          <a:xfrm>
            <a:off x="6315075" y="3388611"/>
            <a:ext cx="5755444" cy="114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11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4FC4A-4460-4016-9291-F6011F47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с аналогами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1A71D-1793-4FF5-90C7-653BEE787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20641" r="20457" b="6923"/>
          <a:stretch/>
        </p:blipFill>
        <p:spPr>
          <a:xfrm>
            <a:off x="2165838" y="1336432"/>
            <a:ext cx="7860323" cy="54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7929-B2FD-4209-B920-54AF2733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</a:t>
            </a:r>
            <a:r>
              <a:rPr lang="ru-RU" dirty="0" err="1"/>
              <a:t>сверточных</a:t>
            </a:r>
            <a:r>
              <a:rPr lang="ru-RU" dirty="0"/>
              <a:t> сетей для задачи семантической сегментации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4331DF-BD3A-4982-952F-CAD2CB699CA7}"/>
              </a:ext>
            </a:extLst>
          </p:cNvPr>
          <p:cNvSpPr/>
          <p:nvPr/>
        </p:nvSpPr>
        <p:spPr>
          <a:xfrm>
            <a:off x="1011115" y="2066192"/>
            <a:ext cx="360485" cy="1802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57F44-00AF-4E48-9D9F-41AF22B4EDDF}"/>
              </a:ext>
            </a:extLst>
          </p:cNvPr>
          <p:cNvSpPr/>
          <p:nvPr/>
        </p:nvSpPr>
        <p:spPr>
          <a:xfrm>
            <a:off x="1676400" y="2066192"/>
            <a:ext cx="360485" cy="18024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9EED6A-B621-466F-8EA7-5BA8EE308654}"/>
              </a:ext>
            </a:extLst>
          </p:cNvPr>
          <p:cNvSpPr/>
          <p:nvPr/>
        </p:nvSpPr>
        <p:spPr>
          <a:xfrm>
            <a:off x="2341685" y="2523392"/>
            <a:ext cx="360485" cy="88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29959B-6E6C-40E6-87F9-DA44795CB4B7}"/>
              </a:ext>
            </a:extLst>
          </p:cNvPr>
          <p:cNvSpPr/>
          <p:nvPr/>
        </p:nvSpPr>
        <p:spPr>
          <a:xfrm>
            <a:off x="3005503" y="2540978"/>
            <a:ext cx="360485" cy="88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0A659D-A067-4E28-B614-C01EE20872EF}"/>
              </a:ext>
            </a:extLst>
          </p:cNvPr>
          <p:cNvSpPr/>
          <p:nvPr/>
        </p:nvSpPr>
        <p:spPr>
          <a:xfrm>
            <a:off x="3695767" y="2540978"/>
            <a:ext cx="360485" cy="888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D75BC1-3C64-47DF-A77D-E364C745C046}"/>
              </a:ext>
            </a:extLst>
          </p:cNvPr>
          <p:cNvCxnSpPr>
            <a:stCxn id="11" idx="3"/>
          </p:cNvCxnSpPr>
          <p:nvPr/>
        </p:nvCxnSpPr>
        <p:spPr>
          <a:xfrm>
            <a:off x="4056252" y="2984989"/>
            <a:ext cx="649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CC831F-C609-4C61-8EEF-C51E446D798F}"/>
              </a:ext>
            </a:extLst>
          </p:cNvPr>
          <p:cNvCxnSpPr/>
          <p:nvPr/>
        </p:nvCxnSpPr>
        <p:spPr>
          <a:xfrm>
            <a:off x="4056252" y="2741735"/>
            <a:ext cx="649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81E4FE-EDD9-49A6-8288-D411F9053622}"/>
              </a:ext>
            </a:extLst>
          </p:cNvPr>
          <p:cNvCxnSpPr/>
          <p:nvPr/>
        </p:nvCxnSpPr>
        <p:spPr>
          <a:xfrm>
            <a:off x="4056252" y="3254620"/>
            <a:ext cx="649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509890A-56BF-42EA-BFAA-D09164D7F3FE}"/>
              </a:ext>
            </a:extLst>
          </p:cNvPr>
          <p:cNvSpPr/>
          <p:nvPr/>
        </p:nvSpPr>
        <p:spPr>
          <a:xfrm>
            <a:off x="1011115" y="4870938"/>
            <a:ext cx="360485" cy="340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02C3B2-C6EF-47AD-9AF4-7ECDD23833B2}"/>
              </a:ext>
            </a:extLst>
          </p:cNvPr>
          <p:cNvSpPr/>
          <p:nvPr/>
        </p:nvSpPr>
        <p:spPr>
          <a:xfrm>
            <a:off x="1011114" y="5436577"/>
            <a:ext cx="360485" cy="3403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4E015F-6DED-4449-BD6F-8DD7BB913417}"/>
              </a:ext>
            </a:extLst>
          </p:cNvPr>
          <p:cNvSpPr/>
          <p:nvPr/>
        </p:nvSpPr>
        <p:spPr>
          <a:xfrm>
            <a:off x="1011113" y="6002216"/>
            <a:ext cx="360485" cy="3403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1F77E2-A54D-4B95-9228-523948038B01}"/>
              </a:ext>
            </a:extLst>
          </p:cNvPr>
          <p:cNvSpPr txBox="1"/>
          <p:nvPr/>
        </p:nvSpPr>
        <p:spPr>
          <a:xfrm>
            <a:off x="1556721" y="4870938"/>
            <a:ext cx="96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Свертка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D72FB-6D56-4D5C-805B-B928A7D0C9D9}"/>
              </a:ext>
            </a:extLst>
          </p:cNvPr>
          <p:cNvSpPr txBox="1"/>
          <p:nvPr/>
        </p:nvSpPr>
        <p:spPr>
          <a:xfrm>
            <a:off x="1556721" y="5422078"/>
            <a:ext cx="184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Свертка + </a:t>
            </a:r>
            <a:r>
              <a:rPr lang="ru-RU" dirty="0" err="1"/>
              <a:t>пулинг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B5BFD0-3B41-4405-8736-39975FE03475}"/>
              </a:ext>
            </a:extLst>
          </p:cNvPr>
          <p:cNvSpPr txBox="1"/>
          <p:nvPr/>
        </p:nvSpPr>
        <p:spPr>
          <a:xfrm>
            <a:off x="1556720" y="5987717"/>
            <a:ext cx="21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Полносвязный</a:t>
            </a:r>
            <a:r>
              <a:rPr lang="ru-RU" dirty="0"/>
              <a:t> слой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988009B-C3DF-4A95-8D87-B2283548CE58}"/>
              </a:ext>
            </a:extLst>
          </p:cNvPr>
          <p:cNvSpPr/>
          <p:nvPr/>
        </p:nvSpPr>
        <p:spPr>
          <a:xfrm>
            <a:off x="3411139" y="2797237"/>
            <a:ext cx="228600" cy="340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4BDDA4C-66F7-4E29-86CE-0624FC57F4BF}"/>
              </a:ext>
            </a:extLst>
          </p:cNvPr>
          <p:cNvSpPr/>
          <p:nvPr/>
        </p:nvSpPr>
        <p:spPr>
          <a:xfrm>
            <a:off x="1409700" y="2797237"/>
            <a:ext cx="228600" cy="340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661F1F1-8E0D-4F97-93F6-87A23D1902D2}"/>
              </a:ext>
            </a:extLst>
          </p:cNvPr>
          <p:cNvSpPr/>
          <p:nvPr/>
        </p:nvSpPr>
        <p:spPr>
          <a:xfrm>
            <a:off x="2074985" y="2797237"/>
            <a:ext cx="228600" cy="340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252CBF0-59F6-4ED6-BA72-09DA4FB0665E}"/>
              </a:ext>
            </a:extLst>
          </p:cNvPr>
          <p:cNvSpPr/>
          <p:nvPr/>
        </p:nvSpPr>
        <p:spPr>
          <a:xfrm>
            <a:off x="2740270" y="2814823"/>
            <a:ext cx="228600" cy="3403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1917D-A4A1-4AC5-9E81-0D37F884C9C2}"/>
              </a:ext>
            </a:extLst>
          </p:cNvPr>
          <p:cNvSpPr txBox="1"/>
          <p:nvPr/>
        </p:nvSpPr>
        <p:spPr>
          <a:xfrm>
            <a:off x="5758962" y="1901784"/>
            <a:ext cx="566224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«Проблемные» слои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Пулинг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Увеличивает рецептивное поле, уменьшает вычислительную сложность, но снижает разрешающую способность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Полносвязные</a:t>
            </a:r>
            <a:r>
              <a:rPr lang="ru-RU" sz="2400" dirty="0"/>
              <a:t> слои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/>
              <a:t>Использовались в ранних архитектурах для классификации, требуют входа фиксированного размера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Проблема малого рецептивного поля</a:t>
            </a:r>
            <a:r>
              <a:rPr lang="en-US" sz="2400" b="1" dirty="0"/>
              <a:t> </a:t>
            </a:r>
            <a:r>
              <a:rPr lang="ru-RU" sz="2400" b="1" dirty="0"/>
              <a:t>и глобального контекста</a:t>
            </a:r>
          </a:p>
        </p:txBody>
      </p:sp>
    </p:spTree>
    <p:extLst>
      <p:ext uri="{BB962C8B-B14F-4D97-AF65-F5344CB8AC3E}">
        <p14:creationId xmlns:p14="http://schemas.microsoft.com/office/powerpoint/2010/main" val="223933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F81F-5714-4A62-B125-CD78798F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Некоторые «продвинутые» понятия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DCFCC-3845-4A87-B74D-62DFCFBF2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Механизм внимания</a:t>
            </a:r>
          </a:p>
          <a:p>
            <a:r>
              <a:rPr lang="ru-RU" dirty="0"/>
              <a:t>Глобальный контекст</a:t>
            </a:r>
          </a:p>
          <a:p>
            <a:r>
              <a:rPr lang="ru-RU" dirty="0"/>
              <a:t>Разреженная свертка (</a:t>
            </a:r>
            <a:r>
              <a:rPr lang="en-US" dirty="0"/>
              <a:t>dilated/</a:t>
            </a:r>
            <a:r>
              <a:rPr lang="en-US" dirty="0" err="1"/>
              <a:t>strided</a:t>
            </a:r>
            <a:r>
              <a:rPr lang="en-US" dirty="0"/>
              <a:t>/</a:t>
            </a:r>
            <a:r>
              <a:rPr lang="en-US" dirty="0" err="1"/>
              <a:t>atrous</a:t>
            </a:r>
            <a:r>
              <a:rPr lang="en-US" dirty="0"/>
              <a:t> convolution)</a:t>
            </a:r>
          </a:p>
          <a:p>
            <a:r>
              <a:rPr lang="ru-RU" dirty="0"/>
              <a:t>Разномасштабная (пирамидальная) обработка</a:t>
            </a:r>
          </a:p>
        </p:txBody>
      </p:sp>
    </p:spTree>
    <p:extLst>
      <p:ext uri="{BB962C8B-B14F-4D97-AF65-F5344CB8AC3E}">
        <p14:creationId xmlns:p14="http://schemas.microsoft.com/office/powerpoint/2010/main" val="121324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F867-5E4F-45B4-AE02-B913EA17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Механизм внимания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0E266-FCFF-42AE-B26C-67E356A51EDF}"/>
              </a:ext>
            </a:extLst>
          </p:cNvPr>
          <p:cNvSpPr txBox="1"/>
          <p:nvPr/>
        </p:nvSpPr>
        <p:spPr>
          <a:xfrm>
            <a:off x="0" y="649287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«</a:t>
            </a:r>
            <a:r>
              <a:rPr lang="en-US" dirty="0"/>
              <a:t>Self-Attention Generative Adversarial Networks</a:t>
            </a:r>
            <a:r>
              <a:rPr lang="ru-RU" dirty="0"/>
              <a:t>» https://arxiv.org/pdf/1805.08318.pdf</a:t>
            </a:r>
          </a:p>
        </p:txBody>
      </p:sp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5692EBBD-4EBB-497C-B29A-6F3169CC0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567" y="650631"/>
            <a:ext cx="6301096" cy="239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41C27F31-BB54-4B3D-9582-10833358E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8176"/>
            <a:ext cx="10096500" cy="398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F867-5E4F-45B4-AE02-B913EA17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Механизм внимания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CD1AA-BAF8-4EF9-8712-D7AA9B2F0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1" t="28194" r="19765" b="28056"/>
          <a:stretch/>
        </p:blipFill>
        <p:spPr>
          <a:xfrm>
            <a:off x="258408" y="2066925"/>
            <a:ext cx="11493243" cy="4304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A0E266-FCFF-42AE-B26C-67E356A51EDF}"/>
              </a:ext>
            </a:extLst>
          </p:cNvPr>
          <p:cNvSpPr txBox="1"/>
          <p:nvPr/>
        </p:nvSpPr>
        <p:spPr>
          <a:xfrm>
            <a:off x="0" y="649287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«</a:t>
            </a:r>
            <a:r>
              <a:rPr lang="en-US" dirty="0"/>
              <a:t>Self-Attention Generative Adversarial Networks</a:t>
            </a:r>
            <a:r>
              <a:rPr lang="ru-RU" dirty="0"/>
              <a:t>» https://arxiv.org/pdf/1805.08318.pdf</a:t>
            </a:r>
          </a:p>
        </p:txBody>
      </p:sp>
    </p:spTree>
    <p:extLst>
      <p:ext uri="{BB962C8B-B14F-4D97-AF65-F5344CB8AC3E}">
        <p14:creationId xmlns:p14="http://schemas.microsoft.com/office/powerpoint/2010/main" val="2247971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181A-EF64-4BDE-8708-54EEA653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работы механизма внимания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F20C7-0CDF-4C26-BC4A-5EF0B04D4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0" t="25972" r="14608" b="30416"/>
          <a:stretch/>
        </p:blipFill>
        <p:spPr>
          <a:xfrm>
            <a:off x="838200" y="1690688"/>
            <a:ext cx="11107692" cy="3595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C020B-EB9E-4528-96CF-C46788FF430D}"/>
              </a:ext>
            </a:extLst>
          </p:cNvPr>
          <p:cNvSpPr txBox="1"/>
          <p:nvPr/>
        </p:nvSpPr>
        <p:spPr>
          <a:xfrm>
            <a:off x="0" y="649287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«</a:t>
            </a:r>
            <a:r>
              <a:rPr lang="en-US" dirty="0"/>
              <a:t>Self-Attention Generative Adversarial Networks</a:t>
            </a:r>
            <a:r>
              <a:rPr lang="ru-RU" dirty="0"/>
              <a:t>» https://arxiv.org/pdf/1805.08318.pdf</a:t>
            </a:r>
          </a:p>
        </p:txBody>
      </p:sp>
    </p:spTree>
    <p:extLst>
      <p:ext uri="{BB962C8B-B14F-4D97-AF65-F5344CB8AC3E}">
        <p14:creationId xmlns:p14="http://schemas.microsoft.com/office/powerpoint/2010/main" val="326599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72A1-7943-46A1-8FDE-8E3C429B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Разреженные свертки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6D1AF-939D-4F9B-AE24-9AEB7B07B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2" t="19723" r="32031" b="24444"/>
          <a:stretch/>
        </p:blipFill>
        <p:spPr>
          <a:xfrm>
            <a:off x="3248024" y="1851359"/>
            <a:ext cx="5495925" cy="46415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BCA777-A615-4D91-B60F-0C0447E6DCB0}"/>
              </a:ext>
            </a:extLst>
          </p:cNvPr>
          <p:cNvSpPr/>
          <p:nvPr/>
        </p:nvSpPr>
        <p:spPr>
          <a:xfrm>
            <a:off x="0" y="646888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https://towardsdatascience.com/review-deeplabv3-atrous-convolution-semantic-segmentation-6d818bfd1d74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105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43F5-7724-472D-A361-7C19F3BDD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Разномасштабная обработка: архитектура </a:t>
            </a:r>
            <a:r>
              <a:rPr lang="en-US" dirty="0" err="1"/>
              <a:t>UNet</a:t>
            </a:r>
            <a:endParaRPr lang="ru-RU" dirty="0"/>
          </a:p>
        </p:txBody>
      </p:sp>
      <p:pic>
        <p:nvPicPr>
          <p:cNvPr id="2050" name="Picture 2" descr="U-Net architecture">
            <a:extLst>
              <a:ext uri="{FF2B5EF4-FFF2-40B4-BE49-F238E27FC236}">
                <a16:creationId xmlns:a16="http://schemas.microsoft.com/office/drawing/2014/main" id="{3D4168A6-702F-485F-978B-F37A7C632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715" y="1027906"/>
            <a:ext cx="8141677" cy="581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AC88E1-96F2-4266-81BD-3B580AD40C1A}"/>
              </a:ext>
            </a:extLst>
          </p:cNvPr>
          <p:cNvSpPr txBox="1"/>
          <p:nvPr/>
        </p:nvSpPr>
        <p:spPr>
          <a:xfrm>
            <a:off x="-60081" y="6169709"/>
            <a:ext cx="3341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Схожий подход используется в </a:t>
            </a:r>
            <a:r>
              <a:rPr lang="en-US" dirty="0"/>
              <a:t>FPN (feature pyramid networks)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741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663</Words>
  <Application>Microsoft Office PowerPoint</Application>
  <PresentationFormat>Widescreen</PresentationFormat>
  <Paragraphs>121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URWPalladioL-Bold</vt:lpstr>
      <vt:lpstr>Office Theme</vt:lpstr>
      <vt:lpstr>Детектирование объектов с использованием сверточных нейронных сетей</vt:lpstr>
      <vt:lpstr>Семантическая и паноптическая сегментация</vt:lpstr>
      <vt:lpstr>Применение сверточных сетей для задачи семантической сегментации</vt:lpstr>
      <vt:lpstr>Некоторые «продвинутые» понятия</vt:lpstr>
      <vt:lpstr>Механизм внимания</vt:lpstr>
      <vt:lpstr>Механизм внимания</vt:lpstr>
      <vt:lpstr>Визуализация работы механизма внимания</vt:lpstr>
      <vt:lpstr>Разреженные свертки</vt:lpstr>
      <vt:lpstr>Разномасштабная обработка: архитектура UNet</vt:lpstr>
      <vt:lpstr>Пример сети*</vt:lpstr>
      <vt:lpstr>«Неполный» список архитектур</vt:lpstr>
      <vt:lpstr>Обзор архитектур</vt:lpstr>
      <vt:lpstr>Эволюция идей</vt:lpstr>
      <vt:lpstr>Эволюция идей</vt:lpstr>
      <vt:lpstr>Архитектура DeepLab v3: Rethinking Atrous Convolution for Semantic Image Segmentation</vt:lpstr>
      <vt:lpstr>Пирамидальная/разномасштабная обработка</vt:lpstr>
      <vt:lpstr>Разреженные свертки</vt:lpstr>
      <vt:lpstr>Пирамидальная обработка</vt:lpstr>
      <vt:lpstr>Эффективность (Pascal VOC 2012)</vt:lpstr>
      <vt:lpstr>Паноптическая сегментация</vt:lpstr>
      <vt:lpstr>Паноптическая сегментация</vt:lpstr>
      <vt:lpstr>Текущий лидер: DetectorRS</vt:lpstr>
      <vt:lpstr>Паноптическая сегментация: Simple Baseline</vt:lpstr>
      <vt:lpstr>Архитектура AdaptIS</vt:lpstr>
      <vt:lpstr>Архитектура AdaptIS: сегментация объекта</vt:lpstr>
      <vt:lpstr>Архитектура AdaptIS: паноптическая сегментация</vt:lpstr>
      <vt:lpstr>Архитектура AdaptIS: детали</vt:lpstr>
      <vt:lpstr>Сравнение с аналогами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Детектирование объектов с использованием сверточных нейронных сетей</dc:title>
  <dc:creator>Veselov Anton</dc:creator>
  <cp:lastModifiedBy>Veselov Anton</cp:lastModifiedBy>
  <cp:revision>134</cp:revision>
  <dcterms:created xsi:type="dcterms:W3CDTF">2019-11-04T20:42:43Z</dcterms:created>
  <dcterms:modified xsi:type="dcterms:W3CDTF">2020-12-06T09:16:56Z</dcterms:modified>
</cp:coreProperties>
</file>